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HelveticaNeu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97d355d90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97d355d90_2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97d355d90_2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197d355d90_6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97d355d90_6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97d355d90_6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97d355d90_6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97d355d90_6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97d355d90_6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197d355d90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7d355d90_2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97d355d90_2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97d355d90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97d355d90_2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97d355d90_2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97d355d90_6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97d355d90_6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97d355d90_6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97d355d90_6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97d355d90_6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97d355d90_6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97d355d90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7d355d90_2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97d355d90_2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97d355d90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7d355d90_2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97d355d90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97d355d90_9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7d355d90_9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97d355d90_9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97d355d90_9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7d355d90_9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97d355d90_9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97d355d90_9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7d355d90_9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97d355d90_9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97d355d90_9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97d355d90_9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97d355d90_9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197d355d90_9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97d355d90_9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97d355d90_9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197d355d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97d355d9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197d355d9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97d355d9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7d355d90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97d355d9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197d355d90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7d355d90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97d355d90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97d355d90_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7d355d90_6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197d355d90_6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97d355d90_6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97d355d90_6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97d355d90_6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197d355d90_6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7d355d90_6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97d355d90_6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chemeClr val="dk1"/>
                </a:solidFill>
                <a:latin typeface="Calibri"/>
                <a:ea typeface="Calibri"/>
                <a:cs typeface="Calibri"/>
                <a:sym typeface="Calibri"/>
              </a:rPr>
              <a:t>Booking appointment</a:t>
            </a:r>
            <a:endParaRPr b="0" i="0" sz="6000" u="none" cap="none" strike="noStrike">
              <a:solidFill>
                <a:schemeClr val="dk1"/>
              </a:solidFill>
              <a:latin typeface="Calibri"/>
              <a:ea typeface="Calibri"/>
              <a:cs typeface="Calibri"/>
              <a:sym typeface="Calibri"/>
            </a:endParaRPr>
          </a:p>
        </p:txBody>
      </p:sp>
      <p:sp>
        <p:nvSpPr>
          <p:cNvPr id="89" name="Google Shape;8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nvSpPr>
        <p:spPr>
          <a:xfrm>
            <a:off x="823350" y="2190975"/>
            <a:ext cx="10545300" cy="50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t>Assigning roles</a:t>
            </a:r>
            <a:endParaRPr sz="6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1:</a:t>
            </a:r>
            <a:endParaRPr/>
          </a:p>
        </p:txBody>
      </p:sp>
      <p:sp>
        <p:nvSpPr>
          <p:cNvPr id="177" name="Google Shape;177;p23"/>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administrator wants to add the role for a new clerk Amy Wong. The administrator logs in  the system. A list of staffs shows on the screen with Amy Wong’s name on it. </a:t>
            </a:r>
            <a:endParaRPr/>
          </a:p>
        </p:txBody>
      </p:sp>
      <p:pic>
        <p:nvPicPr>
          <p:cNvPr descr="50.1-Start screen.png" id="178" name="Google Shape;178;p23"/>
          <p:cNvPicPr preferRelativeResize="0"/>
          <p:nvPr/>
        </p:nvPicPr>
        <p:blipFill>
          <a:blip r:embed="rId3">
            <a:alphaModFix/>
          </a:blip>
          <a:stretch>
            <a:fillRect/>
          </a:stretch>
        </p:blipFill>
        <p:spPr>
          <a:xfrm>
            <a:off x="6541975" y="222900"/>
            <a:ext cx="5111024" cy="3066626"/>
          </a:xfrm>
          <a:prstGeom prst="rect">
            <a:avLst/>
          </a:prstGeom>
          <a:noFill/>
          <a:ln>
            <a:noFill/>
          </a:ln>
        </p:spPr>
      </p:pic>
      <p:pic>
        <p:nvPicPr>
          <p:cNvPr descr="1.1-Admin login page.png" id="179" name="Google Shape;179;p23"/>
          <p:cNvPicPr preferRelativeResize="0"/>
          <p:nvPr/>
        </p:nvPicPr>
        <p:blipFill>
          <a:blip r:embed="rId4">
            <a:alphaModFix/>
          </a:blip>
          <a:stretch>
            <a:fillRect/>
          </a:stretch>
        </p:blipFill>
        <p:spPr>
          <a:xfrm>
            <a:off x="6541975" y="3713450"/>
            <a:ext cx="5040774" cy="29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2</a:t>
            </a:r>
            <a:endParaRPr/>
          </a:p>
        </p:txBody>
      </p:sp>
      <p:sp>
        <p:nvSpPr>
          <p:cNvPr id="186" name="Google Shape;186;p24"/>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administrator selects “clerk” as Amy Wong’s role. </a:t>
            </a:r>
            <a:endParaRPr/>
          </a:p>
        </p:txBody>
      </p:sp>
      <p:pic>
        <p:nvPicPr>
          <p:cNvPr descr="Screen Shot 2016-11-23 at 9.17.50 PM.png" id="187" name="Google Shape;187;p24"/>
          <p:cNvPicPr preferRelativeResize="0"/>
          <p:nvPr/>
        </p:nvPicPr>
        <p:blipFill>
          <a:blip r:embed="rId3">
            <a:alphaModFix/>
          </a:blip>
          <a:stretch>
            <a:fillRect/>
          </a:stretch>
        </p:blipFill>
        <p:spPr>
          <a:xfrm>
            <a:off x="6399750" y="123825"/>
            <a:ext cx="5211226" cy="3123125"/>
          </a:xfrm>
          <a:prstGeom prst="rect">
            <a:avLst/>
          </a:prstGeom>
          <a:noFill/>
          <a:ln>
            <a:noFill/>
          </a:ln>
        </p:spPr>
      </p:pic>
      <p:pic>
        <p:nvPicPr>
          <p:cNvPr descr="Screen Shot 2016-11-23 at 9.19.18 PM.png" id="188" name="Google Shape;188;p24"/>
          <p:cNvPicPr preferRelativeResize="0"/>
          <p:nvPr/>
        </p:nvPicPr>
        <p:blipFill>
          <a:blip r:embed="rId4">
            <a:alphaModFix/>
          </a:blip>
          <a:stretch>
            <a:fillRect/>
          </a:stretch>
        </p:blipFill>
        <p:spPr>
          <a:xfrm>
            <a:off x="6399750" y="3606725"/>
            <a:ext cx="5116426" cy="2872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nvSpPr>
        <p:spPr>
          <a:xfrm>
            <a:off x="1710050" y="2529425"/>
            <a:ext cx="9173700" cy="40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t>RT view schedule</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patient Harry Potter comes for treatment with the RT. After they finish the treatment, RT wants to check Harry Potter’s next appointment time. </a:t>
            </a:r>
            <a:endParaRPr/>
          </a:p>
        </p:txBody>
      </p:sp>
      <p:sp>
        <p:nvSpPr>
          <p:cNvPr id="201" name="Google Shape;201;p26"/>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1:</a:t>
            </a:r>
            <a:endParaRPr/>
          </a:p>
        </p:txBody>
      </p:sp>
      <p:pic>
        <p:nvPicPr>
          <p:cNvPr id="202" name="Google Shape;202;p26"/>
          <p:cNvPicPr preferRelativeResize="0"/>
          <p:nvPr/>
        </p:nvPicPr>
        <p:blipFill>
          <a:blip r:embed="rId3">
            <a:alphaModFix/>
          </a:blip>
          <a:stretch>
            <a:fillRect/>
          </a:stretch>
        </p:blipFill>
        <p:spPr>
          <a:xfrm>
            <a:off x="5707550" y="1690825"/>
            <a:ext cx="4740175" cy="3160125"/>
          </a:xfrm>
          <a:prstGeom prst="rect">
            <a:avLst/>
          </a:prstGeom>
          <a:noFill/>
          <a:ln>
            <a:noFill/>
          </a:ln>
        </p:spPr>
      </p:pic>
      <p:sp>
        <p:nvSpPr>
          <p:cNvPr id="203" name="Google Shape;203;p26"/>
          <p:cNvSpPr txBox="1"/>
          <p:nvPr/>
        </p:nvSpPr>
        <p:spPr>
          <a:xfrm>
            <a:off x="5707550" y="4955975"/>
            <a:ext cx="4833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retrieved from </a:t>
            </a:r>
            <a:r>
              <a:rPr lang="en-US" sz="1200"/>
              <a:t>http://www.healthitoutcomes.com/doc/the-importance-of-patient-engagement-and-technology-0001</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2:</a:t>
            </a:r>
            <a:endParaRPr/>
          </a:p>
        </p:txBody>
      </p:sp>
      <p:sp>
        <p:nvSpPr>
          <p:cNvPr id="210" name="Google Shape;210;p27"/>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RT logs in the system and views the entire schedule for all the patients in the week.</a:t>
            </a:r>
            <a:endParaRPr/>
          </a:p>
        </p:txBody>
      </p:sp>
      <p:pic>
        <p:nvPicPr>
          <p:cNvPr descr="47.1-Login RT.png" id="211" name="Google Shape;211;p27"/>
          <p:cNvPicPr preferRelativeResize="0"/>
          <p:nvPr/>
        </p:nvPicPr>
        <p:blipFill>
          <a:blip r:embed="rId3">
            <a:alphaModFix/>
          </a:blip>
          <a:stretch>
            <a:fillRect/>
          </a:stretch>
        </p:blipFill>
        <p:spPr>
          <a:xfrm>
            <a:off x="5704475" y="0"/>
            <a:ext cx="5649325" cy="3389581"/>
          </a:xfrm>
          <a:prstGeom prst="rect">
            <a:avLst/>
          </a:prstGeom>
          <a:noFill/>
          <a:ln>
            <a:noFill/>
          </a:ln>
        </p:spPr>
      </p:pic>
      <p:pic>
        <p:nvPicPr>
          <p:cNvPr descr="37.1-RT view schedule 1.png" id="212" name="Google Shape;212;p27"/>
          <p:cNvPicPr preferRelativeResize="0"/>
          <p:nvPr/>
        </p:nvPicPr>
        <p:blipFill>
          <a:blip r:embed="rId4">
            <a:alphaModFix/>
          </a:blip>
          <a:stretch>
            <a:fillRect/>
          </a:stretch>
        </p:blipFill>
        <p:spPr>
          <a:xfrm>
            <a:off x="5704475" y="3713143"/>
            <a:ext cx="5712550" cy="3018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8"/>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3:</a:t>
            </a:r>
            <a:endParaRPr/>
          </a:p>
        </p:txBody>
      </p:sp>
      <p:sp>
        <p:nvSpPr>
          <p:cNvPr id="219" name="Google Shape;219;p28"/>
          <p:cNvSpPr txBox="1"/>
          <p:nvPr>
            <p:ph idx="4294967295" type="body"/>
          </p:nvPr>
        </p:nvSpPr>
        <p:spPr>
          <a:xfrm>
            <a:off x="838200" y="149487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RT clicks on the  “Search” button to find Harry Potter and clicks on “View Schedule” button.</a:t>
            </a:r>
            <a:endParaRPr/>
          </a:p>
        </p:txBody>
      </p:sp>
      <p:pic>
        <p:nvPicPr>
          <p:cNvPr descr="Screen Shot 2016-11-23 at 9.03.42 PM.png" id="220" name="Google Shape;220;p28"/>
          <p:cNvPicPr preferRelativeResize="0"/>
          <p:nvPr/>
        </p:nvPicPr>
        <p:blipFill>
          <a:blip r:embed="rId3">
            <a:alphaModFix/>
          </a:blip>
          <a:stretch>
            <a:fillRect/>
          </a:stretch>
        </p:blipFill>
        <p:spPr>
          <a:xfrm>
            <a:off x="6725700" y="484025"/>
            <a:ext cx="4780925" cy="2881775"/>
          </a:xfrm>
          <a:prstGeom prst="rect">
            <a:avLst/>
          </a:prstGeom>
          <a:noFill/>
          <a:ln>
            <a:noFill/>
          </a:ln>
        </p:spPr>
      </p:pic>
      <p:pic>
        <p:nvPicPr>
          <p:cNvPr descr="Screen Shot 2016-11-23 at 9.03.56 PM.png" id="221" name="Google Shape;221;p28"/>
          <p:cNvPicPr preferRelativeResize="0"/>
          <p:nvPr/>
        </p:nvPicPr>
        <p:blipFill>
          <a:blip r:embed="rId4">
            <a:alphaModFix/>
          </a:blip>
          <a:stretch>
            <a:fillRect/>
          </a:stretch>
        </p:blipFill>
        <p:spPr>
          <a:xfrm>
            <a:off x="6700919" y="3751975"/>
            <a:ext cx="4805706" cy="288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9"/>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4:</a:t>
            </a:r>
            <a:endParaRPr/>
          </a:p>
        </p:txBody>
      </p:sp>
      <p:sp>
        <p:nvSpPr>
          <p:cNvPr id="228" name="Google Shape;228;p29"/>
          <p:cNvSpPr txBox="1"/>
          <p:nvPr>
            <p:ph idx="4294967295" type="body"/>
          </p:nvPr>
        </p:nvSpPr>
        <p:spPr>
          <a:xfrm>
            <a:off x="838200" y="149487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time slots with Harry Potter’s name in are highlighted. The RT refreshes the screen to check whether there’s any change to the schedule by booking clerk when RT is viewing it.</a:t>
            </a:r>
            <a:endParaRPr/>
          </a:p>
        </p:txBody>
      </p:sp>
      <p:pic>
        <p:nvPicPr>
          <p:cNvPr descr="36.1-RT view schedule 2.png" id="229" name="Google Shape;229;p29"/>
          <p:cNvPicPr preferRelativeResize="0"/>
          <p:nvPr/>
        </p:nvPicPr>
        <p:blipFill>
          <a:blip r:embed="rId3">
            <a:alphaModFix/>
          </a:blip>
          <a:stretch>
            <a:fillRect/>
          </a:stretch>
        </p:blipFill>
        <p:spPr>
          <a:xfrm>
            <a:off x="6858000" y="237050"/>
            <a:ext cx="5079424" cy="3047676"/>
          </a:xfrm>
          <a:prstGeom prst="rect">
            <a:avLst/>
          </a:prstGeom>
          <a:noFill/>
          <a:ln>
            <a:noFill/>
          </a:ln>
        </p:spPr>
      </p:pic>
      <p:pic>
        <p:nvPicPr>
          <p:cNvPr descr="35.1-RT view schedule 3.png" id="230" name="Google Shape;230;p29"/>
          <p:cNvPicPr preferRelativeResize="0"/>
          <p:nvPr/>
        </p:nvPicPr>
        <p:blipFill>
          <a:blip r:embed="rId4">
            <a:alphaModFix/>
          </a:blip>
          <a:stretch>
            <a:fillRect/>
          </a:stretch>
        </p:blipFill>
        <p:spPr>
          <a:xfrm>
            <a:off x="6858001" y="3557525"/>
            <a:ext cx="5079424" cy="30476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txBox="1"/>
          <p:nvPr/>
        </p:nvSpPr>
        <p:spPr>
          <a:xfrm>
            <a:off x="1318150" y="2458200"/>
            <a:ext cx="9333900" cy="3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t>Rescheduling</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1"/>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1:</a:t>
            </a:r>
            <a:endParaRPr/>
          </a:p>
        </p:txBody>
      </p:sp>
      <p:sp>
        <p:nvSpPr>
          <p:cNvPr id="243" name="Google Shape;243;p31"/>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A patient called Harry Potter needs to reschedule his appointment on the following Monday. He walks into BCCA and requests rescheduling to booking clerk.</a:t>
            </a:r>
            <a:endParaRPr/>
          </a:p>
        </p:txBody>
      </p:sp>
      <p:pic>
        <p:nvPicPr>
          <p:cNvPr descr="clerk_patient.jpg" id="244" name="Google Shape;244;p31"/>
          <p:cNvPicPr preferRelativeResize="0"/>
          <p:nvPr/>
        </p:nvPicPr>
        <p:blipFill>
          <a:blip r:embed="rId3">
            <a:alphaModFix/>
          </a:blip>
          <a:stretch>
            <a:fillRect/>
          </a:stretch>
        </p:blipFill>
        <p:spPr>
          <a:xfrm>
            <a:off x="5558203" y="1786537"/>
            <a:ext cx="5621300" cy="4159775"/>
          </a:xfrm>
          <a:prstGeom prst="rect">
            <a:avLst/>
          </a:prstGeom>
          <a:noFill/>
          <a:ln cap="flat" cmpd="sng" w="9525">
            <a:solidFill>
              <a:schemeClr val="dk2"/>
            </a:solidFill>
            <a:prstDash val="solid"/>
            <a:round/>
            <a:headEnd len="sm" w="sm" type="none"/>
            <a:tailEnd len="sm" w="sm" type="none"/>
          </a:ln>
        </p:spPr>
      </p:pic>
      <p:sp>
        <p:nvSpPr>
          <p:cNvPr id="245" name="Google Shape;245;p31"/>
          <p:cNvSpPr txBox="1"/>
          <p:nvPr/>
        </p:nvSpPr>
        <p:spPr>
          <a:xfrm>
            <a:off x="5637375" y="6038900"/>
            <a:ext cx="5830200" cy="38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(Retrieved from http://images.wisegeek.com/woman-in-scrubs-working-at-computer-near-counter-and-man.jpg)</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838200" y="365125"/>
            <a:ext cx="5310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Step 1:</a:t>
            </a:r>
            <a:endParaRPr b="0" i="0" sz="4400" u="none" cap="none" strike="noStrike">
              <a:solidFill>
                <a:schemeClr val="dk1"/>
              </a:solidFill>
              <a:latin typeface="Calibri"/>
              <a:ea typeface="Calibri"/>
              <a:cs typeface="Calibri"/>
              <a:sym typeface="Calibri"/>
            </a:endParaRPr>
          </a:p>
        </p:txBody>
      </p:sp>
      <p:sp>
        <p:nvSpPr>
          <p:cNvPr id="95" name="Google Shape;95;p14"/>
          <p:cNvSpPr txBox="1"/>
          <p:nvPr>
            <p:ph idx="1" type="body"/>
          </p:nvPr>
        </p:nvSpPr>
        <p:spPr>
          <a:xfrm>
            <a:off x="838200" y="1824775"/>
            <a:ext cx="5550900" cy="1616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patient </a:t>
            </a:r>
            <a:r>
              <a:rPr lang="en-US"/>
              <a:t>Jason Watson</a:t>
            </a:r>
            <a:r>
              <a:rPr b="0" i="0" lang="en-US" sz="2800" u="none" cap="none" strike="noStrike">
                <a:solidFill>
                  <a:schemeClr val="dk1"/>
                </a:solidFill>
                <a:latin typeface="Calibri"/>
                <a:ea typeface="Calibri"/>
                <a:cs typeface="Calibri"/>
                <a:sym typeface="Calibri"/>
              </a:rPr>
              <a:t> has Skin Cancer and he’s referred to the radiotherapy in BCCA.</a:t>
            </a:r>
            <a:endParaRPr b="0" i="0" sz="2800" u="none" cap="none" strike="noStrike">
              <a:solidFill>
                <a:schemeClr val="dk1"/>
              </a:solidFill>
              <a:latin typeface="Calibri"/>
              <a:ea typeface="Calibri"/>
              <a:cs typeface="Calibri"/>
              <a:sym typeface="Calibri"/>
            </a:endParaRPr>
          </a:p>
        </p:txBody>
      </p:sp>
      <p:sp>
        <p:nvSpPr>
          <p:cNvPr id="96" name="Google Shape;96;p14"/>
          <p:cNvSpPr txBox="1"/>
          <p:nvPr>
            <p:ph type="title"/>
          </p:nvPr>
        </p:nvSpPr>
        <p:spPr>
          <a:xfrm>
            <a:off x="6335000" y="285625"/>
            <a:ext cx="5310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Step </a:t>
            </a:r>
            <a:r>
              <a:rPr lang="en-US"/>
              <a:t>2</a:t>
            </a:r>
            <a:r>
              <a:rPr b="0" i="0" lang="en-US" sz="4400" u="none" cap="none" strike="noStrike">
                <a:solidFill>
                  <a:schemeClr val="dk1"/>
                </a:solidFill>
                <a:latin typeface="Calibri"/>
                <a:ea typeface="Calibri"/>
                <a:cs typeface="Calibri"/>
                <a:sym typeface="Calibri"/>
              </a:rPr>
              <a:t>:</a:t>
            </a:r>
            <a:endParaRPr b="0" i="0" sz="4400" u="none" cap="none" strike="noStrike">
              <a:solidFill>
                <a:schemeClr val="dk1"/>
              </a:solidFill>
              <a:latin typeface="Calibri"/>
              <a:ea typeface="Calibri"/>
              <a:cs typeface="Calibri"/>
              <a:sym typeface="Calibri"/>
            </a:endParaRPr>
          </a:p>
        </p:txBody>
      </p:sp>
      <p:pic>
        <p:nvPicPr>
          <p:cNvPr descr="clerk_patient.jpg" id="97" name="Google Shape;97;p14"/>
          <p:cNvPicPr preferRelativeResize="0"/>
          <p:nvPr/>
        </p:nvPicPr>
        <p:blipFill rotWithShape="1">
          <a:blip r:embed="rId3">
            <a:alphaModFix/>
          </a:blip>
          <a:srcRect b="0" l="0" r="0" t="0"/>
          <a:stretch/>
        </p:blipFill>
        <p:spPr>
          <a:xfrm>
            <a:off x="6860025" y="3013150"/>
            <a:ext cx="4472125" cy="3309374"/>
          </a:xfrm>
          <a:prstGeom prst="rect">
            <a:avLst/>
          </a:prstGeom>
          <a:noFill/>
          <a:ln>
            <a:noFill/>
          </a:ln>
        </p:spPr>
      </p:pic>
      <p:sp>
        <p:nvSpPr>
          <p:cNvPr id="98" name="Google Shape;98;p14"/>
          <p:cNvSpPr txBox="1"/>
          <p:nvPr>
            <p:ph idx="1" type="body"/>
          </p:nvPr>
        </p:nvSpPr>
        <p:spPr>
          <a:xfrm>
            <a:off x="6335000" y="1611325"/>
            <a:ext cx="5856900" cy="1616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patient </a:t>
            </a:r>
            <a:r>
              <a:rPr lang="en-US"/>
              <a:t>Jason Watson</a:t>
            </a:r>
            <a:r>
              <a:rPr b="0" i="0" lang="en-US" sz="2800" u="none" cap="none" strike="noStrike">
                <a:solidFill>
                  <a:schemeClr val="dk1"/>
                </a:solidFill>
                <a:latin typeface="Calibri"/>
                <a:ea typeface="Calibri"/>
                <a:cs typeface="Calibri"/>
                <a:sym typeface="Calibri"/>
              </a:rPr>
              <a:t> meets with booking clerk and makes entire schedule for his therapy treatment.</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                                                                 </a:t>
            </a:r>
            <a:r>
              <a:rPr lang="en-US" sz="1000"/>
              <a:t>(Retrieved from http://images.wisegeek.com/woman-in-scrubs-working-at-computer-near-counter-and-man.jpg)</a:t>
            </a:r>
            <a:endParaRPr sz="1000"/>
          </a:p>
        </p:txBody>
      </p:sp>
      <p:pic>
        <p:nvPicPr>
          <p:cNvPr id="99" name="Google Shape;99;p14"/>
          <p:cNvPicPr preferRelativeResize="0"/>
          <p:nvPr/>
        </p:nvPicPr>
        <p:blipFill>
          <a:blip r:embed="rId4">
            <a:alphaModFix/>
          </a:blip>
          <a:stretch>
            <a:fillRect/>
          </a:stretch>
        </p:blipFill>
        <p:spPr>
          <a:xfrm>
            <a:off x="1179950" y="3977263"/>
            <a:ext cx="3600450" cy="122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2"/>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2:                              Step 3:</a:t>
            </a:r>
            <a:endParaRPr/>
          </a:p>
        </p:txBody>
      </p:sp>
      <p:sp>
        <p:nvSpPr>
          <p:cNvPr id="252" name="Google Shape;252;p32"/>
          <p:cNvSpPr txBox="1"/>
          <p:nvPr>
            <p:ph idx="4294967295" type="body"/>
          </p:nvPr>
        </p:nvSpPr>
        <p:spPr>
          <a:xfrm>
            <a:off x="838200" y="1690825"/>
            <a:ext cx="47205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clerk logs in the system with assigned username and password.  </a:t>
            </a:r>
            <a:endParaRPr/>
          </a:p>
        </p:txBody>
      </p:sp>
      <p:sp>
        <p:nvSpPr>
          <p:cNvPr id="253" name="Google Shape;253;p32"/>
          <p:cNvSpPr txBox="1"/>
          <p:nvPr>
            <p:ph idx="4294967295" type="body"/>
          </p:nvPr>
        </p:nvSpPr>
        <p:spPr>
          <a:xfrm>
            <a:off x="6241275" y="1690825"/>
            <a:ext cx="55191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clerk is brought to the main view of the system. Clerk clicks on the “Search” button.</a:t>
            </a:r>
            <a:endParaRPr/>
          </a:p>
        </p:txBody>
      </p:sp>
      <p:pic>
        <p:nvPicPr>
          <p:cNvPr id="254" name="Google Shape;254;p32"/>
          <p:cNvPicPr preferRelativeResize="0"/>
          <p:nvPr/>
        </p:nvPicPr>
        <p:blipFill>
          <a:blip r:embed="rId3">
            <a:alphaModFix/>
          </a:blip>
          <a:stretch>
            <a:fillRect/>
          </a:stretch>
        </p:blipFill>
        <p:spPr>
          <a:xfrm>
            <a:off x="644013" y="3370225"/>
            <a:ext cx="5108876" cy="3050625"/>
          </a:xfrm>
          <a:prstGeom prst="rect">
            <a:avLst/>
          </a:prstGeom>
          <a:noFill/>
          <a:ln>
            <a:noFill/>
          </a:ln>
        </p:spPr>
      </p:pic>
      <p:pic>
        <p:nvPicPr>
          <p:cNvPr id="255" name="Google Shape;255;p32"/>
          <p:cNvPicPr preferRelativeResize="0"/>
          <p:nvPr/>
        </p:nvPicPr>
        <p:blipFill>
          <a:blip r:embed="rId4">
            <a:alphaModFix/>
          </a:blip>
          <a:stretch>
            <a:fillRect/>
          </a:stretch>
        </p:blipFill>
        <p:spPr>
          <a:xfrm>
            <a:off x="6319650" y="3370225"/>
            <a:ext cx="5108874" cy="3066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4:</a:t>
            </a:r>
            <a:endParaRPr/>
          </a:p>
        </p:txBody>
      </p:sp>
      <p:sp>
        <p:nvSpPr>
          <p:cNvPr id="262" name="Google Shape;262;p33"/>
          <p:cNvSpPr txBox="1"/>
          <p:nvPr>
            <p:ph idx="4294967295" type="body"/>
          </p:nvPr>
        </p:nvSpPr>
        <p:spPr>
          <a:xfrm>
            <a:off x="838200" y="1690825"/>
            <a:ext cx="38901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After confirming he is in the system, the booking clerk clicks on “view schedule” to see highlighted schedules of this Harry Potter.</a:t>
            </a:r>
            <a:endParaRPr/>
          </a:p>
          <a:p>
            <a:pPr indent="0" lvl="0" marL="0" rtl="0" algn="l">
              <a:spcBef>
                <a:spcPts val="1000"/>
              </a:spcBef>
              <a:spcAft>
                <a:spcPts val="0"/>
              </a:spcAft>
              <a:buNone/>
            </a:pPr>
            <a:r>
              <a:t/>
            </a:r>
            <a:endParaRPr/>
          </a:p>
        </p:txBody>
      </p:sp>
      <p:pic>
        <p:nvPicPr>
          <p:cNvPr id="263" name="Google Shape;263;p33"/>
          <p:cNvPicPr preferRelativeResize="0"/>
          <p:nvPr/>
        </p:nvPicPr>
        <p:blipFill>
          <a:blip r:embed="rId3">
            <a:alphaModFix/>
          </a:blip>
          <a:stretch>
            <a:fillRect/>
          </a:stretch>
        </p:blipFill>
        <p:spPr>
          <a:xfrm>
            <a:off x="6121799" y="251300"/>
            <a:ext cx="5287451" cy="3154706"/>
          </a:xfrm>
          <a:prstGeom prst="rect">
            <a:avLst/>
          </a:prstGeom>
          <a:noFill/>
          <a:ln>
            <a:noFill/>
          </a:ln>
        </p:spPr>
      </p:pic>
      <p:pic>
        <p:nvPicPr>
          <p:cNvPr id="264" name="Google Shape;264;p33"/>
          <p:cNvPicPr preferRelativeResize="0"/>
          <p:nvPr/>
        </p:nvPicPr>
        <p:blipFill>
          <a:blip r:embed="rId4">
            <a:alphaModFix/>
          </a:blip>
          <a:stretch>
            <a:fillRect/>
          </a:stretch>
        </p:blipFill>
        <p:spPr>
          <a:xfrm>
            <a:off x="6121800" y="3555825"/>
            <a:ext cx="5287449" cy="3164851"/>
          </a:xfrm>
          <a:prstGeom prst="rect">
            <a:avLst/>
          </a:prstGeom>
          <a:noFill/>
          <a:ln>
            <a:noFill/>
          </a:ln>
        </p:spPr>
      </p:pic>
      <p:pic>
        <p:nvPicPr>
          <p:cNvPr id="265" name="Google Shape;265;p33"/>
          <p:cNvPicPr preferRelativeResize="0"/>
          <p:nvPr/>
        </p:nvPicPr>
        <p:blipFill>
          <a:blip r:embed="rId5">
            <a:alphaModFix/>
          </a:blip>
          <a:stretch>
            <a:fillRect/>
          </a:stretch>
        </p:blipFill>
        <p:spPr>
          <a:xfrm>
            <a:off x="6187450" y="3914475"/>
            <a:ext cx="847275" cy="461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5:</a:t>
            </a:r>
            <a:endParaRPr/>
          </a:p>
        </p:txBody>
      </p:sp>
      <p:sp>
        <p:nvSpPr>
          <p:cNvPr id="272" name="Google Shape;272;p34"/>
          <p:cNvSpPr txBox="1"/>
          <p:nvPr>
            <p:ph idx="4294967295" type="body"/>
          </p:nvPr>
        </p:nvSpPr>
        <p:spPr>
          <a:xfrm>
            <a:off x="838200" y="1690825"/>
            <a:ext cx="38901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booking clerk clicks on the “edit” button to reschedule. Only available time slots in the system shows up. The booking clerk asks Harry’s preference for existing time slot, and saves the result. </a:t>
            </a:r>
            <a:endParaRPr/>
          </a:p>
        </p:txBody>
      </p:sp>
      <p:pic>
        <p:nvPicPr>
          <p:cNvPr id="273" name="Google Shape;273;p34"/>
          <p:cNvPicPr preferRelativeResize="0"/>
          <p:nvPr/>
        </p:nvPicPr>
        <p:blipFill>
          <a:blip r:embed="rId3">
            <a:alphaModFix/>
          </a:blip>
          <a:stretch>
            <a:fillRect/>
          </a:stretch>
        </p:blipFill>
        <p:spPr>
          <a:xfrm>
            <a:off x="6161300" y="237527"/>
            <a:ext cx="5229499" cy="3132673"/>
          </a:xfrm>
          <a:prstGeom prst="rect">
            <a:avLst/>
          </a:prstGeom>
          <a:noFill/>
          <a:ln>
            <a:noFill/>
          </a:ln>
        </p:spPr>
      </p:pic>
      <p:pic>
        <p:nvPicPr>
          <p:cNvPr id="274" name="Google Shape;274;p34"/>
          <p:cNvPicPr preferRelativeResize="0"/>
          <p:nvPr/>
        </p:nvPicPr>
        <p:blipFill>
          <a:blip r:embed="rId4">
            <a:alphaModFix/>
          </a:blip>
          <a:stretch>
            <a:fillRect/>
          </a:stretch>
        </p:blipFill>
        <p:spPr>
          <a:xfrm>
            <a:off x="6161300" y="3496475"/>
            <a:ext cx="5229499" cy="314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6:</a:t>
            </a:r>
            <a:endParaRPr/>
          </a:p>
        </p:txBody>
      </p:sp>
      <p:sp>
        <p:nvSpPr>
          <p:cNvPr id="281" name="Google Shape;281;p35"/>
          <p:cNvSpPr txBox="1"/>
          <p:nvPr>
            <p:ph idx="4294967295" type="body"/>
          </p:nvPr>
        </p:nvSpPr>
        <p:spPr>
          <a:xfrm>
            <a:off x="838200" y="1690825"/>
            <a:ext cx="38901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After saving, Harry Potter’s appointment on Monday is successfully switched to 8:15 - 8:30. An email about the change will be sent to patient automatically.</a:t>
            </a:r>
            <a:endParaRPr/>
          </a:p>
        </p:txBody>
      </p:sp>
      <p:pic>
        <p:nvPicPr>
          <p:cNvPr id="282" name="Google Shape;282;p35"/>
          <p:cNvPicPr preferRelativeResize="0"/>
          <p:nvPr/>
        </p:nvPicPr>
        <p:blipFill>
          <a:blip r:embed="rId3">
            <a:alphaModFix/>
          </a:blip>
          <a:stretch>
            <a:fillRect/>
          </a:stretch>
        </p:blipFill>
        <p:spPr>
          <a:xfrm>
            <a:off x="6279501" y="3553025"/>
            <a:ext cx="5488473" cy="3304976"/>
          </a:xfrm>
          <a:prstGeom prst="rect">
            <a:avLst/>
          </a:prstGeom>
          <a:noFill/>
          <a:ln>
            <a:noFill/>
          </a:ln>
        </p:spPr>
      </p:pic>
      <p:pic>
        <p:nvPicPr>
          <p:cNvPr id="283" name="Google Shape;283;p35"/>
          <p:cNvPicPr preferRelativeResize="0"/>
          <p:nvPr/>
        </p:nvPicPr>
        <p:blipFill>
          <a:blip r:embed="rId4">
            <a:alphaModFix/>
          </a:blip>
          <a:stretch>
            <a:fillRect/>
          </a:stretch>
        </p:blipFill>
        <p:spPr>
          <a:xfrm>
            <a:off x="6253539" y="144325"/>
            <a:ext cx="5514436" cy="334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221427" y="219571"/>
            <a:ext cx="2272500" cy="8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Step 3:</a:t>
            </a:r>
            <a:endParaRPr/>
          </a:p>
        </p:txBody>
      </p:sp>
      <p:sp>
        <p:nvSpPr>
          <p:cNvPr id="105" name="Google Shape;105;p15"/>
          <p:cNvSpPr txBox="1"/>
          <p:nvPr>
            <p:ph idx="1" type="body"/>
          </p:nvPr>
        </p:nvSpPr>
        <p:spPr>
          <a:xfrm>
            <a:off x="2893500" y="5377525"/>
            <a:ext cx="6405000" cy="999600"/>
          </a:xfrm>
          <a:prstGeom prst="rect">
            <a:avLst/>
          </a:prstGeom>
          <a:noFill/>
          <a:ln>
            <a:noFill/>
          </a:ln>
        </p:spPr>
        <p:txBody>
          <a:bodyPr anchorCtr="0" anchor="t" bIns="45700" lIns="91425" spcFirstLastPara="1" rIns="91425" wrap="square" tIns="45700">
            <a:noAutofit/>
          </a:bodyPr>
          <a:lstStyle/>
          <a:p>
            <a:pPr indent="-292100" lvl="0" marL="228600" marR="0" rtl="0" algn="l">
              <a:lnSpc>
                <a:spcPct val="90000"/>
              </a:lnSpc>
              <a:spcBef>
                <a:spcPts val="0"/>
              </a:spcBef>
              <a:spcAft>
                <a:spcPts val="0"/>
              </a:spcAft>
              <a:buClr>
                <a:schemeClr val="dk1"/>
              </a:buClr>
              <a:buSzPts val="2800"/>
              <a:buFont typeface="Arial"/>
              <a:buChar char="•"/>
            </a:pPr>
            <a:r>
              <a:rPr b="0" i="0" lang="en-US" u="none" cap="none" strike="noStrike">
                <a:solidFill>
                  <a:schemeClr val="dk1"/>
                </a:solidFill>
                <a:latin typeface="Calibri"/>
                <a:ea typeface="Calibri"/>
                <a:cs typeface="Calibri"/>
                <a:sym typeface="Calibri"/>
              </a:rPr>
              <a:t>The booking clerk logs in to the system with </a:t>
            </a:r>
            <a:r>
              <a:rPr lang="en-US"/>
              <a:t>assigned username and password.</a:t>
            </a:r>
            <a:endParaRPr/>
          </a:p>
          <a:p>
            <a:pPr indent="-114300" lvl="0" marL="228600" marR="0" rtl="0" algn="l">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114300" lvl="0" marL="228600" marR="0" rtl="0" algn="l">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6" name="Google Shape;106;p15"/>
          <p:cNvPicPr preferRelativeResize="0"/>
          <p:nvPr/>
        </p:nvPicPr>
        <p:blipFill rotWithShape="1">
          <a:blip r:embed="rId3">
            <a:alphaModFix/>
          </a:blip>
          <a:srcRect b="0" l="0" r="0" t="0"/>
          <a:stretch/>
        </p:blipFill>
        <p:spPr>
          <a:xfrm>
            <a:off x="6482175" y="1167825"/>
            <a:ext cx="5400900" cy="3493800"/>
          </a:xfrm>
          <a:prstGeom prst="rect">
            <a:avLst/>
          </a:prstGeom>
          <a:noFill/>
          <a:ln>
            <a:noFill/>
          </a:ln>
        </p:spPr>
      </p:pic>
      <p:pic>
        <p:nvPicPr>
          <p:cNvPr descr="50.1-Start screen.png" id="107" name="Google Shape;107;p15"/>
          <p:cNvPicPr preferRelativeResize="0"/>
          <p:nvPr/>
        </p:nvPicPr>
        <p:blipFill>
          <a:blip r:embed="rId4">
            <a:alphaModFix/>
          </a:blip>
          <a:stretch>
            <a:fillRect/>
          </a:stretch>
        </p:blipFill>
        <p:spPr>
          <a:xfrm>
            <a:off x="316050" y="1203825"/>
            <a:ext cx="5641251" cy="3493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idx="1" type="body"/>
          </p:nvPr>
        </p:nvSpPr>
        <p:spPr>
          <a:xfrm>
            <a:off x="418625" y="1558425"/>
            <a:ext cx="61623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The booking clerk asks the patient for name, PHN number or SIN. Jason Watson provides the information and then, the booking clerk searches in the system to check whether the patient is already in the system.</a:t>
            </a:r>
            <a:endParaRPr/>
          </a:p>
        </p:txBody>
      </p:sp>
      <p:sp>
        <p:nvSpPr>
          <p:cNvPr id="114" name="Google Shape;114;p16"/>
          <p:cNvSpPr txBox="1"/>
          <p:nvPr>
            <p:ph type="title"/>
          </p:nvPr>
        </p:nvSpPr>
        <p:spPr>
          <a:xfrm>
            <a:off x="418625" y="454200"/>
            <a:ext cx="2385900" cy="8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4:</a:t>
            </a:r>
            <a:endParaRPr/>
          </a:p>
        </p:txBody>
      </p:sp>
      <p:pic>
        <p:nvPicPr>
          <p:cNvPr descr="45.1-1.1Patient Register-Pt added pop-up.png" id="115" name="Google Shape;115;p16"/>
          <p:cNvPicPr preferRelativeResize="0"/>
          <p:nvPr/>
        </p:nvPicPr>
        <p:blipFill>
          <a:blip r:embed="rId3">
            <a:alphaModFix/>
          </a:blip>
          <a:stretch>
            <a:fillRect/>
          </a:stretch>
        </p:blipFill>
        <p:spPr>
          <a:xfrm>
            <a:off x="6638775" y="3491350"/>
            <a:ext cx="5495376" cy="3366651"/>
          </a:xfrm>
          <a:prstGeom prst="rect">
            <a:avLst/>
          </a:prstGeom>
          <a:noFill/>
          <a:ln>
            <a:noFill/>
          </a:ln>
        </p:spPr>
      </p:pic>
      <p:pic>
        <p:nvPicPr>
          <p:cNvPr descr="46.1-Patient Register.png" id="116" name="Google Shape;116;p16"/>
          <p:cNvPicPr preferRelativeResize="0"/>
          <p:nvPr/>
        </p:nvPicPr>
        <p:blipFill>
          <a:blip r:embed="rId4">
            <a:alphaModFix/>
          </a:blip>
          <a:stretch>
            <a:fillRect/>
          </a:stretch>
        </p:blipFill>
        <p:spPr>
          <a:xfrm>
            <a:off x="6638775" y="95675"/>
            <a:ext cx="5495376" cy="322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5:</a:t>
            </a:r>
            <a:endParaRPr/>
          </a:p>
        </p:txBody>
      </p:sp>
      <p:sp>
        <p:nvSpPr>
          <p:cNvPr id="123" name="Google Shape;123;p17"/>
          <p:cNvSpPr txBox="1"/>
          <p:nvPr>
            <p:ph idx="1" type="body"/>
          </p:nvPr>
        </p:nvSpPr>
        <p:spPr>
          <a:xfrm>
            <a:off x="642250" y="1405825"/>
            <a:ext cx="3900000" cy="5452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The system shows the patient Jason Watson is not in the system. The booking clerk clicks on the “Register Patient” button. A pop-up box shows on the screen and informs the clerk that the patient is now registered in the system. The booking clerk clicks OK button.</a:t>
            </a:r>
            <a:endParaRPr/>
          </a:p>
        </p:txBody>
      </p:sp>
      <p:pic>
        <p:nvPicPr>
          <p:cNvPr descr="42.1-1.1Patient Register-Pt added pop-up.png" id="124" name="Google Shape;124;p17"/>
          <p:cNvPicPr preferRelativeResize="0"/>
          <p:nvPr/>
        </p:nvPicPr>
        <p:blipFill>
          <a:blip r:embed="rId3">
            <a:alphaModFix/>
          </a:blip>
          <a:stretch>
            <a:fillRect/>
          </a:stretch>
        </p:blipFill>
        <p:spPr>
          <a:xfrm>
            <a:off x="6196050" y="238300"/>
            <a:ext cx="5509050" cy="3305426"/>
          </a:xfrm>
          <a:prstGeom prst="rect">
            <a:avLst/>
          </a:prstGeom>
          <a:noFill/>
          <a:ln>
            <a:noFill/>
          </a:ln>
        </p:spPr>
      </p:pic>
      <p:pic>
        <p:nvPicPr>
          <p:cNvPr descr="44.1-1.2Patient Register-Pt added pop-up.png" id="125" name="Google Shape;125;p17"/>
          <p:cNvPicPr preferRelativeResize="0"/>
          <p:nvPr/>
        </p:nvPicPr>
        <p:blipFill>
          <a:blip r:embed="rId4">
            <a:alphaModFix/>
          </a:blip>
          <a:stretch>
            <a:fillRect/>
          </a:stretch>
        </p:blipFill>
        <p:spPr>
          <a:xfrm>
            <a:off x="6196050" y="3719350"/>
            <a:ext cx="5509050" cy="3059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6:</a:t>
            </a:r>
            <a:endParaRPr/>
          </a:p>
        </p:txBody>
      </p:sp>
      <p:sp>
        <p:nvSpPr>
          <p:cNvPr id="132" name="Google Shape;132;p18"/>
          <p:cNvSpPr txBox="1"/>
          <p:nvPr>
            <p:ph idx="1" type="body"/>
          </p:nvPr>
        </p:nvSpPr>
        <p:spPr>
          <a:xfrm>
            <a:off x="838200" y="1690825"/>
            <a:ext cx="3900000" cy="4830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booking clerk clicks the “available time slot” button, the page switches to a patient view, with the specific patient name and available time slots. Jason tells the clerk the preferred time slots.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descr="40.1-1.1Patient Register-Pt added pop-up.png" id="133" name="Google Shape;133;p18"/>
          <p:cNvPicPr preferRelativeResize="0"/>
          <p:nvPr/>
        </p:nvPicPr>
        <p:blipFill>
          <a:blip r:embed="rId3">
            <a:alphaModFix/>
          </a:blip>
          <a:stretch>
            <a:fillRect/>
          </a:stretch>
        </p:blipFill>
        <p:spPr>
          <a:xfrm>
            <a:off x="6422550" y="211850"/>
            <a:ext cx="5560550" cy="3336324"/>
          </a:xfrm>
          <a:prstGeom prst="rect">
            <a:avLst/>
          </a:prstGeom>
          <a:noFill/>
          <a:ln>
            <a:noFill/>
          </a:ln>
        </p:spPr>
      </p:pic>
      <p:sp>
        <p:nvSpPr>
          <p:cNvPr id="134" name="Google Shape;134;p18"/>
          <p:cNvSpPr/>
          <p:nvPr/>
        </p:nvSpPr>
        <p:spPr>
          <a:xfrm>
            <a:off x="10715625" y="977800"/>
            <a:ext cx="1085100" cy="348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6-11-23 at 8.24.57 PM.png" id="135" name="Google Shape;135;p18"/>
          <p:cNvPicPr preferRelativeResize="0"/>
          <p:nvPr/>
        </p:nvPicPr>
        <p:blipFill>
          <a:blip r:embed="rId4">
            <a:alphaModFix/>
          </a:blip>
          <a:stretch>
            <a:fillRect/>
          </a:stretch>
        </p:blipFill>
        <p:spPr>
          <a:xfrm>
            <a:off x="6422550" y="3611725"/>
            <a:ext cx="5560551" cy="3246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7:</a:t>
            </a:r>
            <a:endParaRPr/>
          </a:p>
        </p:txBody>
      </p:sp>
      <p:sp>
        <p:nvSpPr>
          <p:cNvPr id="142" name="Google Shape;142;p19"/>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Jason Watson sees the orange colored slots which means there’s at least one machine left as empty time slots and chooses the time spots which are available for him. </a:t>
            </a:r>
            <a:endParaRPr/>
          </a:p>
        </p:txBody>
      </p:sp>
      <p:pic>
        <p:nvPicPr>
          <p:cNvPr descr="Screen Shot 2016-11-23 at 8.20.06 PM.png" id="143" name="Google Shape;143;p19"/>
          <p:cNvPicPr preferRelativeResize="0"/>
          <p:nvPr/>
        </p:nvPicPr>
        <p:blipFill>
          <a:blip r:embed="rId3">
            <a:alphaModFix/>
          </a:blip>
          <a:stretch>
            <a:fillRect/>
          </a:stretch>
        </p:blipFill>
        <p:spPr>
          <a:xfrm>
            <a:off x="5481150" y="3195875"/>
            <a:ext cx="6139125" cy="3662125"/>
          </a:xfrm>
          <a:prstGeom prst="rect">
            <a:avLst/>
          </a:prstGeom>
          <a:noFill/>
          <a:ln>
            <a:noFill/>
          </a:ln>
        </p:spPr>
      </p:pic>
      <p:pic>
        <p:nvPicPr>
          <p:cNvPr descr="Screen Shot 2016-11-23 at 8.15.52 PM.png" id="144" name="Google Shape;144;p19"/>
          <p:cNvPicPr preferRelativeResize="0"/>
          <p:nvPr/>
        </p:nvPicPr>
        <p:blipFill>
          <a:blip r:embed="rId4">
            <a:alphaModFix/>
          </a:blip>
          <a:stretch>
            <a:fillRect/>
          </a:stretch>
        </p:blipFill>
        <p:spPr>
          <a:xfrm>
            <a:off x="5481150" y="0"/>
            <a:ext cx="6139126" cy="3064675"/>
          </a:xfrm>
          <a:prstGeom prst="rect">
            <a:avLst/>
          </a:prstGeom>
          <a:noFill/>
          <a:ln>
            <a:noFill/>
          </a:ln>
        </p:spPr>
      </p:pic>
      <p:sp>
        <p:nvSpPr>
          <p:cNvPr id="145" name="Google Shape;145;p19"/>
          <p:cNvSpPr txBox="1"/>
          <p:nvPr/>
        </p:nvSpPr>
        <p:spPr>
          <a:xfrm>
            <a:off x="4464925" y="1011825"/>
            <a:ext cx="8832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-------&gt;</a:t>
            </a:r>
            <a:endParaRPr/>
          </a:p>
          <a:p>
            <a:pPr indent="0" lvl="0" marL="0" rtl="0" algn="l">
              <a:spcBef>
                <a:spcPts val="0"/>
              </a:spcBef>
              <a:spcAft>
                <a:spcPts val="0"/>
              </a:spcAft>
              <a:buNone/>
            </a:pPr>
            <a:r>
              <a:rPr lang="en-US"/>
              <a:t>patient’s screen</a:t>
            </a:r>
            <a:endParaRPr/>
          </a:p>
        </p:txBody>
      </p:sp>
      <p:sp>
        <p:nvSpPr>
          <p:cNvPr id="146" name="Google Shape;146;p19"/>
          <p:cNvSpPr txBox="1"/>
          <p:nvPr/>
        </p:nvSpPr>
        <p:spPr>
          <a:xfrm>
            <a:off x="4597950" y="3942775"/>
            <a:ext cx="8832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-------&gt;</a:t>
            </a:r>
            <a:endParaRPr/>
          </a:p>
          <a:p>
            <a:pPr indent="0" lvl="0" marL="0" rtl="0" algn="l">
              <a:spcBef>
                <a:spcPts val="0"/>
              </a:spcBef>
              <a:spcAft>
                <a:spcPts val="0"/>
              </a:spcAft>
              <a:buNone/>
            </a:pPr>
            <a:r>
              <a:rPr lang="en-US"/>
              <a:t>clerk’s screen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8:</a:t>
            </a:r>
            <a:endParaRPr/>
          </a:p>
        </p:txBody>
      </p:sp>
      <p:sp>
        <p:nvSpPr>
          <p:cNvPr id="153" name="Google Shape;153;p20"/>
          <p:cNvSpPr txBox="1"/>
          <p:nvPr>
            <p:ph idx="4294967295" type="body"/>
          </p:nvPr>
        </p:nvSpPr>
        <p:spPr>
          <a:xfrm>
            <a:off x="838200" y="1690825"/>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The booking clerk clicks the empty spots which is available for Jason Watson. The booking clerk enters Jason’s PHN and clicks his name.</a:t>
            </a:r>
            <a:endParaRPr/>
          </a:p>
        </p:txBody>
      </p:sp>
      <p:pic>
        <p:nvPicPr>
          <p:cNvPr descr="Screen Shot 2016-11-23 at 8.20.21 PM.png" id="154" name="Google Shape;154;p20"/>
          <p:cNvPicPr preferRelativeResize="0"/>
          <p:nvPr/>
        </p:nvPicPr>
        <p:blipFill>
          <a:blip r:embed="rId3">
            <a:alphaModFix/>
          </a:blip>
          <a:stretch>
            <a:fillRect/>
          </a:stretch>
        </p:blipFill>
        <p:spPr>
          <a:xfrm>
            <a:off x="6348125" y="155425"/>
            <a:ext cx="5266226" cy="3099749"/>
          </a:xfrm>
          <a:prstGeom prst="rect">
            <a:avLst/>
          </a:prstGeom>
          <a:noFill/>
          <a:ln>
            <a:noFill/>
          </a:ln>
        </p:spPr>
      </p:pic>
      <p:pic>
        <p:nvPicPr>
          <p:cNvPr descr="Screen Shot 2016-11-23 at 8.34.28 PM.png" id="155" name="Google Shape;155;p20"/>
          <p:cNvPicPr preferRelativeResize="0"/>
          <p:nvPr/>
        </p:nvPicPr>
        <p:blipFill>
          <a:blip r:embed="rId4">
            <a:alphaModFix/>
          </a:blip>
          <a:stretch>
            <a:fillRect/>
          </a:stretch>
        </p:blipFill>
        <p:spPr>
          <a:xfrm>
            <a:off x="6348125" y="3596775"/>
            <a:ext cx="5407749" cy="326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1"/>
          <p:cNvSpPr txBox="1"/>
          <p:nvPr>
            <p:ph idx="4294967295"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Step 9:</a:t>
            </a:r>
            <a:endParaRPr/>
          </a:p>
        </p:txBody>
      </p:sp>
      <p:sp>
        <p:nvSpPr>
          <p:cNvPr id="162" name="Google Shape;162;p21"/>
          <p:cNvSpPr txBox="1"/>
          <p:nvPr>
            <p:ph idx="4294967295" type="body"/>
          </p:nvPr>
        </p:nvSpPr>
        <p:spPr>
          <a:xfrm>
            <a:off x="838200" y="1355950"/>
            <a:ext cx="39000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t>The booking clerk clicks “save” button and a pop-up box shows “saved successfully” appears on the screen. The system has been updated with Jason’s name in the time slot. After Jason books his schedule on Monday, there’s no “add” button for Monday’s all free time slots in order to prevent double booking. An email about all the Jason’s appointments will be sent.</a:t>
            </a:r>
            <a:endParaRPr sz="2400"/>
          </a:p>
        </p:txBody>
      </p:sp>
      <p:pic>
        <p:nvPicPr>
          <p:cNvPr descr="Screen Shot 2016-11-23 at 8.35.31 PM.png" id="163" name="Google Shape;163;p21"/>
          <p:cNvPicPr preferRelativeResize="0"/>
          <p:nvPr/>
        </p:nvPicPr>
        <p:blipFill>
          <a:blip r:embed="rId3">
            <a:alphaModFix/>
          </a:blip>
          <a:stretch>
            <a:fillRect/>
          </a:stretch>
        </p:blipFill>
        <p:spPr>
          <a:xfrm>
            <a:off x="6068475" y="174475"/>
            <a:ext cx="5400775" cy="3229233"/>
          </a:xfrm>
          <a:prstGeom prst="rect">
            <a:avLst/>
          </a:prstGeom>
          <a:noFill/>
          <a:ln>
            <a:noFill/>
          </a:ln>
        </p:spPr>
      </p:pic>
      <p:pic>
        <p:nvPicPr>
          <p:cNvPr descr="Screen Shot 2016-11-23 at 8.35.46 PM.png" id="164" name="Google Shape;164;p21"/>
          <p:cNvPicPr preferRelativeResize="0"/>
          <p:nvPr/>
        </p:nvPicPr>
        <p:blipFill>
          <a:blip r:embed="rId4">
            <a:alphaModFix/>
          </a:blip>
          <a:stretch>
            <a:fillRect/>
          </a:stretch>
        </p:blipFill>
        <p:spPr>
          <a:xfrm>
            <a:off x="6166175" y="3618625"/>
            <a:ext cx="5303074" cy="308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